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"/>
  </p:notesMasterIdLst>
  <p:sldIdLst>
    <p:sldId id="276" r:id="rId2"/>
    <p:sldId id="277" r:id="rId3"/>
  </p:sldIdLst>
  <p:sldSz cx="12801600" cy="9601200" type="A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gMZ4AJV134DvUpWJGhwCcfB4u6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48"/>
  </p:normalViewPr>
  <p:slideViewPr>
    <p:cSldViewPr snapToGrid="0" snapToObjects="1">
      <p:cViewPr varScale="1">
        <p:scale>
          <a:sx n="73" d="100"/>
          <a:sy n="73" d="100"/>
        </p:scale>
        <p:origin x="1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1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4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208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內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Calibri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 sz="2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520"/>
              <a:buNone/>
              <a:defRPr sz="252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2240"/>
              <a:buNone/>
              <a:defRPr sz="224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6480810" y="2555875"/>
            <a:ext cx="54406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881779" y="3507105"/>
            <a:ext cx="5415676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6480811" y="2353628"/>
            <a:ext cx="5442347" cy="1153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360"/>
              <a:buNone/>
              <a:defRPr sz="3359" b="1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None/>
              <a:defRPr sz="2520" b="1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6480811" y="3507105"/>
            <a:ext cx="5442347" cy="5158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1308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Char char="•"/>
              <a:defRPr sz="4480"/>
            </a:lvl1pPr>
            <a:lvl2pPr marL="914400" lvl="1" indent="-477519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Char char="•"/>
              <a:defRPr sz="3920"/>
            </a:lvl2pPr>
            <a:lvl3pPr marL="1371600" lvl="2" indent="-44196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Char char="•"/>
              <a:defRPr sz="3359"/>
            </a:lvl3pPr>
            <a:lvl4pPr marL="1828800" lvl="3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4pPr>
            <a:lvl5pPr marL="2286000" lvl="4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5pPr>
            <a:lvl6pPr marL="2743200" lvl="5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6pPr>
            <a:lvl7pPr marL="3200400" lvl="6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7pPr>
            <a:lvl8pPr marL="3657600" lvl="7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8pPr>
            <a:lvl9pPr marL="4114800" lvl="8" indent="-4064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Calibri"/>
              <a:buNone/>
              <a:defRPr sz="448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5442347" y="1382397"/>
            <a:ext cx="6480810" cy="682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4480"/>
              <a:buFont typeface="Arial"/>
              <a:buNone/>
              <a:defRPr sz="4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None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None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81778" y="2880360"/>
            <a:ext cx="4128849" cy="5336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40"/>
              <a:buNone/>
              <a:defRPr sz="2240"/>
            </a:lvl1pPr>
            <a:lvl2pPr marL="914400" lvl="1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  <a:defRPr sz="1960"/>
            </a:lvl2pPr>
            <a:lvl3pPr marL="1371600" lvl="2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680"/>
              <a:buNone/>
              <a:defRPr sz="1679"/>
            </a:lvl3pPr>
            <a:lvl4pPr marL="1828800" lvl="3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6pPr>
            <a:lvl7pPr marL="3200400" lvl="6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7pPr>
            <a:lvl8pPr marL="3657600" lvl="7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8pPr>
            <a:lvl9pPr marL="4114800" lvl="8" indent="-2286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3354863" y="81122"/>
            <a:ext cx="6091873" cy="1104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6473031" y="3199289"/>
            <a:ext cx="8136573" cy="276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872332" y="518954"/>
            <a:ext cx="8136573" cy="812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60"/>
              <a:buFont typeface="Calibri"/>
              <a:buNone/>
              <a:defRPr sz="61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7751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920"/>
              <a:buFont typeface="Arial"/>
              <a:buChar char="•"/>
              <a:defRPr sz="39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196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360"/>
              <a:buFont typeface="Arial"/>
              <a:buChar char="•"/>
              <a:defRPr sz="33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8619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862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520"/>
              <a:buFont typeface="Arial"/>
              <a:buChar char="•"/>
              <a:defRPr sz="2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67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jp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F1EDF3E9-ECCD-A848-8E51-01EA35D3C9CC}"/>
              </a:ext>
            </a:extLst>
          </p:cNvPr>
          <p:cNvSpPr/>
          <p:nvPr/>
        </p:nvSpPr>
        <p:spPr>
          <a:xfrm>
            <a:off x="122316" y="215078"/>
            <a:ext cx="6180068" cy="9137934"/>
          </a:xfrm>
          <a:prstGeom prst="rect">
            <a:avLst/>
          </a:prstGeom>
          <a:blipFill dpi="0" rotWithShape="1">
            <a:blip r:embed="rId3">
              <a:alphaModFix amt="3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23"/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920CCA7-FF78-8F4E-8A2E-C14D7279B9AD}"/>
              </a:ext>
            </a:extLst>
          </p:cNvPr>
          <p:cNvCxnSpPr/>
          <p:nvPr/>
        </p:nvCxnSpPr>
        <p:spPr>
          <a:xfrm>
            <a:off x="6488881" y="505998"/>
            <a:ext cx="61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1C34A2-ADEB-8C48-A90E-12DB5FF7EEB1}"/>
              </a:ext>
            </a:extLst>
          </p:cNvPr>
          <p:cNvSpPr txBox="1"/>
          <p:nvPr/>
        </p:nvSpPr>
        <p:spPr>
          <a:xfrm>
            <a:off x="8817911" y="215078"/>
            <a:ext cx="1500188" cy="32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323" dirty="0">
                <a:latin typeface="Baoli SC" panose="02010600040101010101" pitchFamily="2" charset="-122"/>
                <a:ea typeface="Baoli SC" panose="02010600040101010101" pitchFamily="2" charset="-122"/>
              </a:rPr>
              <a:t>文化獵人期刊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F2CEE0-CBAE-4D47-B3CF-6550FBA3D835}"/>
              </a:ext>
            </a:extLst>
          </p:cNvPr>
          <p:cNvCxnSpPr/>
          <p:nvPr/>
        </p:nvCxnSpPr>
        <p:spPr>
          <a:xfrm>
            <a:off x="6494548" y="9341749"/>
            <a:ext cx="61582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D441C8-7F93-A043-B85D-1047B956857F}"/>
              </a:ext>
            </a:extLst>
          </p:cNvPr>
          <p:cNvSpPr txBox="1"/>
          <p:nvPr/>
        </p:nvSpPr>
        <p:spPr>
          <a:xfrm>
            <a:off x="12340790" y="197749"/>
            <a:ext cx="310953" cy="303163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r>
              <a:rPr kumimoji="1" lang="zh-TW" altLang="en-US" sz="847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心情廣場</a:t>
            </a:r>
            <a:endParaRPr kumimoji="1" lang="en-US" altLang="zh-TW" sz="847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6F1ED1-0FC2-A24B-83E2-610542E2DFDD}"/>
              </a:ext>
            </a:extLst>
          </p:cNvPr>
          <p:cNvSpPr txBox="1"/>
          <p:nvPr/>
        </p:nvSpPr>
        <p:spPr>
          <a:xfrm>
            <a:off x="6506351" y="334912"/>
            <a:ext cx="1653817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2021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年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月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日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⁄ 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第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期</a:t>
            </a:r>
            <a:endParaRPr kumimoji="1" lang="zh-TW" altLang="en-US" sz="762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DA92E5-14F7-E342-89FF-38A87D5514E1}"/>
              </a:ext>
            </a:extLst>
          </p:cNvPr>
          <p:cNvSpPr txBox="1"/>
          <p:nvPr/>
        </p:nvSpPr>
        <p:spPr>
          <a:xfrm>
            <a:off x="185193" y="335447"/>
            <a:ext cx="1653991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2021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年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月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日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⁄ 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第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期</a:t>
            </a:r>
            <a:endParaRPr kumimoji="1" lang="zh-TW" altLang="en-US" sz="762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FD32627-5DEA-464E-8B36-8F131C1B71FB}"/>
              </a:ext>
            </a:extLst>
          </p:cNvPr>
          <p:cNvCxnSpPr/>
          <p:nvPr/>
        </p:nvCxnSpPr>
        <p:spPr>
          <a:xfrm>
            <a:off x="185195" y="505065"/>
            <a:ext cx="61589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162E1C-9BA8-E04F-8B82-659FDB66EE06}"/>
              </a:ext>
            </a:extLst>
          </p:cNvPr>
          <p:cNvSpPr txBox="1"/>
          <p:nvPr/>
        </p:nvSpPr>
        <p:spPr>
          <a:xfrm>
            <a:off x="2514472" y="215043"/>
            <a:ext cx="1500346" cy="3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323" dirty="0">
                <a:latin typeface="Baoli SC" panose="02010600040101010101" pitchFamily="2" charset="-122"/>
                <a:ea typeface="Baoli SC" panose="02010600040101010101" pitchFamily="2" charset="-122"/>
              </a:rPr>
              <a:t>文化獵人期刊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B51C470-EFF4-4541-8C86-A616B96559CC}"/>
              </a:ext>
            </a:extLst>
          </p:cNvPr>
          <p:cNvCxnSpPr/>
          <p:nvPr/>
        </p:nvCxnSpPr>
        <p:spPr>
          <a:xfrm>
            <a:off x="190863" y="9341749"/>
            <a:ext cx="61589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AF28DD-C615-E24C-B49E-2463C0E13C25}"/>
              </a:ext>
            </a:extLst>
          </p:cNvPr>
          <p:cNvSpPr txBox="1"/>
          <p:nvPr/>
        </p:nvSpPr>
        <p:spPr>
          <a:xfrm>
            <a:off x="6037349" y="197749"/>
            <a:ext cx="310985" cy="303195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r>
              <a:rPr kumimoji="1" lang="zh-TW" altLang="en-US" sz="847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文化推廣</a:t>
            </a:r>
            <a:endParaRPr kumimoji="1" lang="en-US" altLang="zh-TW" sz="847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ECC10A0-92C5-2348-8E05-1E63C75AD889}"/>
              </a:ext>
            </a:extLst>
          </p:cNvPr>
          <p:cNvSpPr/>
          <p:nvPr/>
        </p:nvSpPr>
        <p:spPr>
          <a:xfrm>
            <a:off x="6494918" y="669702"/>
            <a:ext cx="6179415" cy="9136970"/>
          </a:xfrm>
          <a:prstGeom prst="rect">
            <a:avLst/>
          </a:prstGeom>
          <a:blipFill dpi="0" rotWithShape="1">
            <a:blip r:embed="rId3">
              <a:alphaModFix amt="3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323" dirty="0"/>
          </a:p>
        </p:txBody>
      </p:sp>
      <p:grpSp>
        <p:nvGrpSpPr>
          <p:cNvPr id="43" name="群組 42"/>
          <p:cNvGrpSpPr/>
          <p:nvPr/>
        </p:nvGrpSpPr>
        <p:grpSpPr>
          <a:xfrm>
            <a:off x="1468869" y="535555"/>
            <a:ext cx="4666724" cy="1217357"/>
            <a:chOff x="1582007" y="797915"/>
            <a:chExt cx="4666724" cy="1217357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E93CDBC-589F-A142-9CFB-D7853F3DEC51}"/>
                </a:ext>
              </a:extLst>
            </p:cNvPr>
            <p:cNvSpPr/>
            <p:nvPr/>
          </p:nvSpPr>
          <p:spPr>
            <a:xfrm>
              <a:off x="1582007" y="797915"/>
              <a:ext cx="29546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r>
                <a:rPr lang="zh-TW" altLang="en-US" sz="5400" dirty="0" smtClean="0">
                  <a:ln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中行書" panose="03000609000000000000" pitchFamily="65" charset="-120"/>
                  <a:ea typeface="文鼎中行書" panose="03000609000000000000" pitchFamily="65" charset="-120"/>
                  <a:cs typeface="Gen Jyuu GothicX Heavy" panose="020B0702020203020207" pitchFamily="34" charset="-120"/>
                </a:rPr>
                <a:t>碧潭</a:t>
              </a:r>
              <a:r>
                <a:rPr lang="zh-TW" altLang="en-US" sz="5400" dirty="0">
                  <a:ln/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文鼎中行書" panose="03000609000000000000" pitchFamily="65" charset="-120"/>
                  <a:ea typeface="文鼎中行書" panose="03000609000000000000" pitchFamily="65" charset="-120"/>
                  <a:cs typeface="Gen Jyuu GothicX Heavy" panose="020B0702020203020207" pitchFamily="34" charset="-120"/>
                </a:rPr>
                <a:t>吊橋</a:t>
              </a:r>
              <a:endParaRPr lang="zh-TW" altLang="en-US" sz="5400" cap="none" spc="0" dirty="0">
                <a:ln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文鼎中行書" panose="03000609000000000000" pitchFamily="65" charset="-120"/>
                <a:ea typeface="文鼎中行書" panose="03000609000000000000" pitchFamily="65" charset="-120"/>
                <a:cs typeface="Gen Jyuu GothicX Heavy" panose="020B0702020203020207" pitchFamily="34" charset="-12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41AEFD9C-D8D9-EE45-947A-6AF2E30E0E81}"/>
                </a:ext>
              </a:extLst>
            </p:cNvPr>
            <p:cNvSpPr txBox="1"/>
            <p:nvPr/>
          </p:nvSpPr>
          <p:spPr>
            <a:xfrm>
              <a:off x="1647132" y="1707495"/>
              <a:ext cx="46015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b="1" dirty="0">
                  <a:latin typeface="標楷體" panose="03000509000000000000" pitchFamily="65" charset="-120"/>
                  <a:ea typeface="標楷體" panose="03000509000000000000" pitchFamily="65" charset="-120"/>
                  <a:cs typeface="内海フォント-Light" panose="02000600000000000000" pitchFamily="2" charset="-120"/>
                </a:rPr>
                <a:t>圖、文</a:t>
              </a:r>
              <a:r>
                <a:rPr lang="en-US" altLang="zh-TW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内海フォント-Light" panose="02000600000000000000" pitchFamily="2" charset="-120"/>
                </a:rPr>
                <a:t>/</a:t>
              </a:r>
              <a:r>
                <a:rPr kumimoji="1" lang="zh-TW" altLang="en-US" b="1" dirty="0" smtClean="0">
                  <a:latin typeface="標楷體" panose="03000509000000000000" pitchFamily="65" charset="-120"/>
                  <a:ea typeface="標楷體" panose="03000509000000000000" pitchFamily="65" charset="-120"/>
                  <a:cs typeface="内海フォント-Light" panose="02000600000000000000" pitchFamily="2" charset="-120"/>
                </a:rPr>
                <a:t>鍾定栩</a:t>
              </a:r>
              <a:endParaRPr lang="zh-TW" altLang="en-US" b="1" dirty="0">
                <a:latin typeface="標楷體" panose="03000509000000000000" pitchFamily="65" charset="-120"/>
                <a:ea typeface="標楷體" panose="03000509000000000000" pitchFamily="65" charset="-120"/>
                <a:cs typeface="内海フォント-Light" panose="02000600000000000000" pitchFamily="2" charset="-120"/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208261" y="1521545"/>
            <a:ext cx="3048340" cy="5089277"/>
            <a:chOff x="152886" y="2012652"/>
            <a:chExt cx="3048340" cy="5089277"/>
          </a:xfrm>
        </p:grpSpPr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F7A92CA-71A1-5143-8853-CAD420751E73}"/>
                </a:ext>
              </a:extLst>
            </p:cNvPr>
            <p:cNvSpPr txBox="1"/>
            <p:nvPr/>
          </p:nvSpPr>
          <p:spPr>
            <a:xfrm>
              <a:off x="152886" y="2012652"/>
              <a:ext cx="3048340" cy="618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rPr>
                <a:t>外貌</a:t>
              </a:r>
              <a:endParaRPr kumimoji="1" lang="en-US" altLang="zh-TW" sz="2600" b="1" dirty="0" smtClean="0">
                <a:solidFill>
                  <a:srgbClr val="002060"/>
                </a:solidFill>
                <a:latin typeface="Gen Jyuu GothicX Heavy" panose="020B0702020203020207" pitchFamily="34" charset="-120"/>
                <a:ea typeface="Gen Jyuu GothicX Heavy" panose="020B0702020203020207" pitchFamily="34" charset="-120"/>
                <a:cs typeface="Gen Jyuu GothicX Heavy" panose="020B0702020203020207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78BD316-A2CF-B244-8D01-5836F15C1A2C}"/>
                </a:ext>
              </a:extLst>
            </p:cNvPr>
            <p:cNvSpPr txBox="1"/>
            <p:nvPr/>
          </p:nvSpPr>
          <p:spPr>
            <a:xfrm>
              <a:off x="230650" y="2700724"/>
              <a:ext cx="2851308" cy="44012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碧潭吊橋的外貌為雙弧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圖一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，周圍還有古代名稱「碧橋」的牌子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圖二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和有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寫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年代的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「竣工年代牌」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圖三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。但我在「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新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北市觀光旅遊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網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」發現它的完工時間為民國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26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年，並非民國</a:t>
              </a:r>
              <a:r>
                <a:rPr lang="en-US" altLang="zh-TW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25</a:t>
              </a:r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年。</a:t>
              </a:r>
              <a:endPara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20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幾次整修過後，前臺北縣長蘇貞昌建立石碑，說明與「原貌整修」有關的經費、</a:t>
              </a:r>
              <a:r>
                <a:rPr lang="zh-TW" altLang="en-US" sz="20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工程等詳細資料。</a:t>
              </a:r>
              <a:endParaRPr lang="zh-TW" altLang="zh-TW" sz="20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3201430" y="2073009"/>
            <a:ext cx="3135085" cy="1741918"/>
            <a:chOff x="3276740" y="2119188"/>
            <a:chExt cx="3135085" cy="1741918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CDFBB32-1C43-DB4F-B3A9-E919135626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80" t="33215" r="14519" b="24255"/>
            <a:stretch/>
          </p:blipFill>
          <p:spPr>
            <a:xfrm>
              <a:off x="3276740" y="2119188"/>
              <a:ext cx="3135085" cy="1379731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2" name="文字方塊 31"/>
            <p:cNvSpPr txBox="1"/>
            <p:nvPr/>
          </p:nvSpPr>
          <p:spPr>
            <a:xfrm>
              <a:off x="3431248" y="3537941"/>
              <a:ext cx="28631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 smtClean="0">
                  <a:latin typeface="文鼎中行書" panose="03000609000000000000" pitchFamily="65" charset="-120"/>
                  <a:ea typeface="文鼎中行書" panose="03000609000000000000" pitchFamily="65" charset="-120"/>
                </a:rPr>
                <a:t>↑圖一</a:t>
              </a:r>
              <a:endParaRPr lang="zh-TW" altLang="en-US" sz="1500" dirty="0">
                <a:latin typeface="文鼎中行書" panose="03000609000000000000" pitchFamily="65" charset="-120"/>
                <a:ea typeface="文鼎中行書" panose="03000609000000000000" pitchFamily="65" charset="-120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243249" y="6571355"/>
            <a:ext cx="2808309" cy="2407090"/>
            <a:chOff x="3391587" y="3971028"/>
            <a:chExt cx="2808309" cy="240709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1587" y="3971028"/>
              <a:ext cx="2808309" cy="2089445"/>
            </a:xfrm>
            <a:prstGeom prst="rect">
              <a:avLst/>
            </a:prstGeom>
          </p:spPr>
        </p:pic>
        <p:sp>
          <p:nvSpPr>
            <p:cNvPr id="33" name="文字方塊 32"/>
            <p:cNvSpPr txBox="1"/>
            <p:nvPr/>
          </p:nvSpPr>
          <p:spPr>
            <a:xfrm>
              <a:off x="3431247" y="6054953"/>
              <a:ext cx="27289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 smtClean="0">
                  <a:latin typeface="文鼎中行書" panose="03000609000000000000" pitchFamily="65" charset="-120"/>
                  <a:ea typeface="文鼎中行書" panose="03000609000000000000" pitchFamily="65" charset="-120"/>
                </a:rPr>
                <a:t>↑圖三</a:t>
              </a:r>
              <a:endParaRPr lang="zh-TW" altLang="en-US" sz="1500" dirty="0">
                <a:latin typeface="文鼎中行書" panose="03000609000000000000" pitchFamily="65" charset="-120"/>
                <a:ea typeface="文鼎中行書" panose="03000609000000000000" pitchFamily="65" charset="-12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3545922" y="4078840"/>
            <a:ext cx="2483146" cy="2256477"/>
            <a:chOff x="427923" y="3978640"/>
            <a:chExt cx="2483146" cy="2256477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B5FB0E2-BB3A-2E45-B2D9-3571DEB8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923" y="3978640"/>
              <a:ext cx="2483146" cy="1862360"/>
            </a:xfrm>
            <a:prstGeom prst="rect">
              <a:avLst/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4" name="文字方塊 33"/>
            <p:cNvSpPr txBox="1"/>
            <p:nvPr/>
          </p:nvSpPr>
          <p:spPr>
            <a:xfrm>
              <a:off x="440788" y="5911952"/>
              <a:ext cx="247028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 smtClean="0">
                  <a:latin typeface="文鼎中行書" panose="03000609000000000000" pitchFamily="65" charset="-120"/>
                  <a:ea typeface="文鼎中行書" panose="03000609000000000000" pitchFamily="65" charset="-120"/>
                </a:rPr>
                <a:t>↑圖二</a:t>
              </a:r>
              <a:endParaRPr lang="en-US" altLang="zh-TW" sz="1500" dirty="0" smtClean="0">
                <a:latin typeface="文鼎中行書" panose="03000609000000000000" pitchFamily="65" charset="-120"/>
                <a:ea typeface="文鼎中行書" panose="03000609000000000000" pitchFamily="65" charset="-12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3134901" y="6412274"/>
            <a:ext cx="3000692" cy="2573684"/>
            <a:chOff x="3122302" y="6603153"/>
            <a:chExt cx="3000692" cy="2573684"/>
          </a:xfrm>
        </p:grpSpPr>
        <p:pic>
          <p:nvPicPr>
            <p:cNvPr id="45" name="圖片 4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302" y="6603153"/>
              <a:ext cx="3000692" cy="2250519"/>
            </a:xfrm>
            <a:prstGeom prst="rect">
              <a:avLst/>
            </a:prstGeom>
          </p:spPr>
        </p:pic>
        <p:sp>
          <p:nvSpPr>
            <p:cNvPr id="51" name="文字方塊 50"/>
            <p:cNvSpPr txBox="1"/>
            <p:nvPr/>
          </p:nvSpPr>
          <p:spPr>
            <a:xfrm>
              <a:off x="3343339" y="8853672"/>
              <a:ext cx="260056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500" dirty="0" smtClean="0">
                  <a:latin typeface="文鼎中行書" panose="03000609000000000000" pitchFamily="65" charset="-120"/>
                  <a:ea typeface="文鼎中行書" panose="03000609000000000000" pitchFamily="65" charset="-120"/>
                </a:rPr>
                <a:t>↑圖四</a:t>
              </a:r>
              <a:endParaRPr lang="zh-TW" altLang="en-US" sz="1500" dirty="0">
                <a:latin typeface="文鼎中行書" panose="03000609000000000000" pitchFamily="65" charset="-120"/>
                <a:ea typeface="文鼎中行書" panose="03000609000000000000" pitchFamily="65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6597118" y="438686"/>
            <a:ext cx="5823648" cy="8413328"/>
            <a:chOff x="6597118" y="438686"/>
            <a:chExt cx="5823648" cy="8413328"/>
          </a:xfrm>
        </p:grpSpPr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798AE77D-5538-7B43-A68F-A66958C3839C}"/>
                </a:ext>
              </a:extLst>
            </p:cNvPr>
            <p:cNvSpPr txBox="1"/>
            <p:nvPr/>
          </p:nvSpPr>
          <p:spPr>
            <a:xfrm>
              <a:off x="9327845" y="587055"/>
              <a:ext cx="2856429" cy="16273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TW" altLang="en-US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新北市</a:t>
              </a:r>
              <a:r>
                <a:rPr kumimoji="1" lang="en-US" altLang="zh-TW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110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學年</a:t>
              </a:r>
              <a:r>
                <a:rPr kumimoji="1" lang="zh-TW" altLang="en-US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度國小一般智能資優假日方案</a:t>
              </a:r>
              <a:r>
                <a:rPr kumimoji="1" lang="en-US" altLang="zh-TW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/>
              </a:r>
              <a:br>
                <a:rPr kumimoji="1" lang="en-US" altLang="zh-TW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</a:br>
              <a:r>
                <a:rPr kumimoji="1" lang="zh-TW" altLang="en-US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文化獵人編輯小組：</a:t>
              </a:r>
              <a:endParaRPr kumimoji="1" lang="en-US" altLang="zh-TW" sz="1425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永和國小　</a:t>
              </a:r>
              <a:r>
                <a:rPr kumimoji="1" lang="en-US" altLang="zh-TW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鍾定栩</a:t>
              </a:r>
              <a:endParaRPr kumimoji="1" lang="en-US" altLang="zh-TW" sz="1425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仁愛國小　 李詠軒</a:t>
              </a:r>
              <a:r>
                <a:rPr kumimoji="1" lang="en-US" altLang="zh-TW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大帥哥</a:t>
              </a:r>
              <a:r>
                <a:rPr kumimoji="1" lang="en-US" altLang="zh-TW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endParaRPr kumimoji="1" lang="en-US" altLang="zh-TW" sz="1425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執行</a:t>
              </a:r>
              <a:r>
                <a:rPr kumimoji="1" lang="zh-TW" altLang="en-US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編輯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kumimoji="1" lang="en-US" altLang="zh-TW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鄧不利多教授</a:t>
              </a:r>
              <a:endParaRPr kumimoji="1" lang="en-US" altLang="zh-TW" sz="1425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zh-TW" altLang="en-US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總編輯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r>
                <a:rPr kumimoji="1" lang="en-US" altLang="zh-TW" sz="1425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kumimoji="1" lang="zh-TW" altLang="en-US" sz="1425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 鄧不利多教授</a:t>
              </a:r>
              <a:endParaRPr kumimoji="1" lang="zh-TW" altLang="en-US" sz="1425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grpSp>
          <p:nvGrpSpPr>
            <p:cNvPr id="49" name="群組 48"/>
            <p:cNvGrpSpPr/>
            <p:nvPr/>
          </p:nvGrpSpPr>
          <p:grpSpPr>
            <a:xfrm>
              <a:off x="6597118" y="6392789"/>
              <a:ext cx="2938887" cy="1966773"/>
              <a:chOff x="9814424" y="3302415"/>
              <a:chExt cx="3138947" cy="1966773"/>
            </a:xfrm>
          </p:grpSpPr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4B91FA00-98EF-3C49-B4CB-8C41F3E3EE5D}"/>
                  </a:ext>
                </a:extLst>
              </p:cNvPr>
              <p:cNvSpPr txBox="1"/>
              <p:nvPr/>
            </p:nvSpPr>
            <p:spPr>
              <a:xfrm>
                <a:off x="9814424" y="3302415"/>
                <a:ext cx="3138947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保存的歷史價值</a:t>
                </a:r>
                <a:endParaRPr kumimoji="1" lang="en-US" altLang="zh-TW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endParaRPr>
              </a:p>
            </p:txBody>
          </p: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CF0304C-0E63-5C4F-B62C-235EC687C3AC}"/>
                  </a:ext>
                </a:extLst>
              </p:cNvPr>
              <p:cNvSpPr txBox="1"/>
              <p:nvPr/>
            </p:nvSpPr>
            <p:spPr>
              <a:xfrm>
                <a:off x="9945001" y="3945749"/>
                <a:ext cx="2965724" cy="13234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碧潭吊橋為全台僅存的鎢鋼球軸橋梁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，此原因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使它成為直轄市定古蹟，更成為新店區區徽。</a:t>
                </a:r>
                <a:endPara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48" name="群組 47"/>
            <p:cNvGrpSpPr/>
            <p:nvPr/>
          </p:nvGrpSpPr>
          <p:grpSpPr>
            <a:xfrm>
              <a:off x="6627867" y="2507850"/>
              <a:ext cx="2832180" cy="3387428"/>
              <a:chOff x="6753383" y="718646"/>
              <a:chExt cx="2832180" cy="3387428"/>
            </a:xfrm>
          </p:grpSpPr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167BF8D-D0B8-8A45-8B4F-1C7417D6EEDC}"/>
                  </a:ext>
                </a:extLst>
              </p:cNvPr>
              <p:cNvSpPr txBox="1"/>
              <p:nvPr/>
            </p:nvSpPr>
            <p:spPr>
              <a:xfrm>
                <a:off x="6801284" y="1243752"/>
                <a:ext cx="2784279" cy="28623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碧潭吊橋由賴雲於民國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20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年設計，民國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23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年完成設計圖，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26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年竣工，命名為「碧橋」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(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圖二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)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。民國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52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年因颱風損毀而翻修，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86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年因颱風多次侵襲而列為「危橋」，</a:t>
                </a:r>
                <a:r>
                  <a:rPr lang="en-US" altLang="zh-TW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88</a:t>
                </a:r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年整修完轉為觀光，並改名為「碧潭吊橋」。</a:t>
                </a:r>
                <a:endPara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E2D72B74-39AF-9442-8AB3-ABBD88C7E487}"/>
                  </a:ext>
                </a:extLst>
              </p:cNvPr>
              <p:cNvSpPr txBox="1"/>
              <p:nvPr/>
            </p:nvSpPr>
            <p:spPr>
              <a:xfrm>
                <a:off x="6753383" y="718646"/>
                <a:ext cx="278144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歷史</a:t>
                </a:r>
                <a:endParaRPr kumimoji="1" lang="en-US" altLang="zh-TW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endParaRPr>
              </a:p>
            </p:txBody>
          </p:sp>
        </p:grpSp>
        <p:grpSp>
          <p:nvGrpSpPr>
            <p:cNvPr id="63" name="群組 62"/>
            <p:cNvGrpSpPr/>
            <p:nvPr/>
          </p:nvGrpSpPr>
          <p:grpSpPr>
            <a:xfrm>
              <a:off x="9584625" y="2073009"/>
              <a:ext cx="2836141" cy="2480131"/>
              <a:chOff x="6622447" y="6169787"/>
              <a:chExt cx="2836141" cy="2480131"/>
            </a:xfrm>
          </p:grpSpPr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A599B85C-9979-8843-B4D1-85596642C936}"/>
                  </a:ext>
                </a:extLst>
              </p:cNvPr>
              <p:cNvSpPr txBox="1"/>
              <p:nvPr/>
            </p:nvSpPr>
            <p:spPr>
              <a:xfrm>
                <a:off x="6636418" y="6710926"/>
                <a:ext cx="2510112" cy="193899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現在碧潭吊橋為觀光勝地，具有交通的功能，也是許多新店人通勤與上學的路線，所以碧潭吊橋與新店人有深厚情感的連結。</a:t>
                </a:r>
                <a:endPara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949B90C-42F5-FE46-A97B-6370CDACE543}"/>
                  </a:ext>
                </a:extLst>
              </p:cNvPr>
              <p:cNvSpPr txBox="1"/>
              <p:nvPr/>
            </p:nvSpPr>
            <p:spPr>
              <a:xfrm>
                <a:off x="6622447" y="6169787"/>
                <a:ext cx="283614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現況</a:t>
                </a:r>
                <a:endParaRPr kumimoji="1" lang="en-US" altLang="zh-TW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endParaRPr>
              </a:p>
            </p:txBody>
          </p:sp>
        </p:grpSp>
        <p:grpSp>
          <p:nvGrpSpPr>
            <p:cNvPr id="60" name="群組 59"/>
            <p:cNvGrpSpPr/>
            <p:nvPr/>
          </p:nvGrpSpPr>
          <p:grpSpPr>
            <a:xfrm>
              <a:off x="6667168" y="438686"/>
              <a:ext cx="2541234" cy="1896117"/>
              <a:chOff x="6739404" y="2233999"/>
              <a:chExt cx="2541234" cy="1896117"/>
            </a:xfrm>
          </p:grpSpPr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949B90C-42F5-FE46-A97B-6370CDACE543}"/>
                  </a:ext>
                </a:extLst>
              </p:cNvPr>
              <p:cNvSpPr txBox="1"/>
              <p:nvPr/>
            </p:nvSpPr>
            <p:spPr>
              <a:xfrm>
                <a:off x="6778490" y="2233999"/>
                <a:ext cx="2502148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選擇原因</a:t>
                </a:r>
                <a:endParaRPr kumimoji="1" lang="en-US" altLang="zh-TW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endParaRP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599B85C-9979-8843-B4D1-85596642C936}"/>
                  </a:ext>
                </a:extLst>
              </p:cNvPr>
              <p:cNvSpPr txBox="1"/>
              <p:nvPr/>
            </p:nvSpPr>
            <p:spPr>
              <a:xfrm>
                <a:off x="6739404" y="2806677"/>
                <a:ext cx="2510112" cy="132343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因為我們家騎腳踏車騎河濱時，經常經過碧潭吊橋，所以我的主題選擇了碧潭吊橋。</a:t>
                </a:r>
                <a:endPara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</p:grpSp>
        <p:grpSp>
          <p:nvGrpSpPr>
            <p:cNvPr id="64" name="群組 63"/>
            <p:cNvGrpSpPr/>
            <p:nvPr/>
          </p:nvGrpSpPr>
          <p:grpSpPr>
            <a:xfrm>
              <a:off x="9536006" y="4450941"/>
              <a:ext cx="2836141" cy="4401073"/>
              <a:chOff x="9506953" y="6169787"/>
              <a:chExt cx="2836141" cy="4401073"/>
            </a:xfrm>
          </p:grpSpPr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599B85C-9979-8843-B4D1-85596642C936}"/>
                  </a:ext>
                </a:extLst>
              </p:cNvPr>
              <p:cNvSpPr txBox="1"/>
              <p:nvPr/>
            </p:nvSpPr>
            <p:spPr>
              <a:xfrm>
                <a:off x="9569543" y="6785208"/>
                <a:ext cx="2759551" cy="37856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dirty="0" smtClean="0">
                    <a:latin typeface="標楷體" panose="03000509000000000000" pitchFamily="65" charset="-120"/>
                    <a:ea typeface="標楷體" panose="03000509000000000000" pitchFamily="65" charset="-120"/>
                  </a:rPr>
                  <a:t>我原本以為碧潭吊橋「從來」沒有整修過，但去了才知道，原來它不只整修過，還曾經差點被拆除。幸好政府願意將它保留、重建。新店人為了保存古老的記憶，以及它獨特的建築工法，拚了命的保護它，這些精神讓我敬佩，更使它成為我心目中的「庶民寶藏」。</a:t>
                </a:r>
                <a:endParaRPr lang="zh-TW" altLang="zh-TW" sz="2000" dirty="0">
                  <a:latin typeface="標楷體" panose="03000509000000000000" pitchFamily="65" charset="-120"/>
                  <a:ea typeface="標楷體" panose="03000509000000000000" pitchFamily="65" charset="-120"/>
                </a:endParaRP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E949B90C-42F5-FE46-A97B-6370CDACE543}"/>
                  </a:ext>
                </a:extLst>
              </p:cNvPr>
              <p:cNvSpPr txBox="1"/>
              <p:nvPr/>
            </p:nvSpPr>
            <p:spPr>
              <a:xfrm>
                <a:off x="9506953" y="6169787"/>
                <a:ext cx="2836141" cy="618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心目中</a:t>
                </a:r>
                <a:r>
                  <a:rPr kumimoji="1" lang="zh-TW" altLang="en-US" sz="2600" b="1" dirty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的</a:t>
                </a:r>
                <a:r>
                  <a:rPr kumimoji="1" lang="zh-TW" altLang="en-US" sz="2600" b="1" dirty="0" smtClean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庶民</a:t>
                </a:r>
                <a:r>
                  <a:rPr kumimoji="1" lang="zh-TW" altLang="en-US" sz="2600" b="1" dirty="0">
                    <a:solidFill>
                      <a:srgbClr val="002060"/>
                    </a:solidFill>
                    <a:latin typeface="Gen Jyuu GothicX Heavy" panose="020B0702020203020207" pitchFamily="34" charset="-120"/>
                    <a:ea typeface="Gen Jyuu GothicX Heavy" panose="020B0702020203020207" pitchFamily="34" charset="-120"/>
                    <a:cs typeface="Gen Jyuu GothicX Heavy" panose="020B0702020203020207" pitchFamily="34" charset="-120"/>
                  </a:rPr>
                  <a:t>寶藏</a:t>
                </a:r>
                <a:endParaRPr kumimoji="1" lang="en-US" altLang="zh-TW" sz="2600" b="1" dirty="0" smtClean="0">
                  <a:solidFill>
                    <a:srgbClr val="002060"/>
                  </a:solidFill>
                  <a:latin typeface="Gen Jyuu GothicX Heavy" panose="020B0702020203020207" pitchFamily="34" charset="-120"/>
                  <a:ea typeface="Gen Jyuu GothicX Heavy" panose="020B0702020203020207" pitchFamily="34" charset="-120"/>
                  <a:cs typeface="Gen Jyuu GothicX Heavy" panose="020B0702020203020207" pitchFamily="34" charset="-12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633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C920CCA7-FF78-8F4E-8A2E-C14D7279B9AD}"/>
              </a:ext>
            </a:extLst>
          </p:cNvPr>
          <p:cNvCxnSpPr/>
          <p:nvPr/>
        </p:nvCxnSpPr>
        <p:spPr>
          <a:xfrm>
            <a:off x="6488881" y="505998"/>
            <a:ext cx="61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81C34A2-ADEB-8C48-A90E-12DB5FF7EEB1}"/>
              </a:ext>
            </a:extLst>
          </p:cNvPr>
          <p:cNvSpPr txBox="1"/>
          <p:nvPr/>
        </p:nvSpPr>
        <p:spPr>
          <a:xfrm>
            <a:off x="8817911" y="215078"/>
            <a:ext cx="1500188" cy="324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323" dirty="0">
                <a:latin typeface="Baoli SC" panose="02010600040101010101" pitchFamily="2" charset="-122"/>
                <a:ea typeface="Baoli SC" panose="02010600040101010101" pitchFamily="2" charset="-122"/>
              </a:rPr>
              <a:t>文化獵人期刊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1F2CEE0-CBAE-4D47-B3CF-6550FBA3D835}"/>
              </a:ext>
            </a:extLst>
          </p:cNvPr>
          <p:cNvCxnSpPr/>
          <p:nvPr/>
        </p:nvCxnSpPr>
        <p:spPr>
          <a:xfrm>
            <a:off x="6494548" y="9341749"/>
            <a:ext cx="615824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D441C8-7F93-A043-B85D-1047B956857F}"/>
              </a:ext>
            </a:extLst>
          </p:cNvPr>
          <p:cNvSpPr txBox="1"/>
          <p:nvPr/>
        </p:nvSpPr>
        <p:spPr>
          <a:xfrm>
            <a:off x="12340790" y="197749"/>
            <a:ext cx="310953" cy="303163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r>
              <a:rPr kumimoji="1" lang="zh-TW" altLang="en-US" sz="847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心情廣場</a:t>
            </a:r>
            <a:endParaRPr kumimoji="1" lang="en-US" altLang="zh-TW" sz="847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76F1ED1-0FC2-A24B-83E2-610542E2DFDD}"/>
              </a:ext>
            </a:extLst>
          </p:cNvPr>
          <p:cNvSpPr txBox="1"/>
          <p:nvPr/>
        </p:nvSpPr>
        <p:spPr>
          <a:xfrm>
            <a:off x="6506351" y="334912"/>
            <a:ext cx="1653817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2021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年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月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日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⁄ 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第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期</a:t>
            </a:r>
            <a:endParaRPr kumimoji="1" lang="zh-TW" altLang="en-US" sz="762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DA92E5-14F7-E342-89FF-38A87D5514E1}"/>
              </a:ext>
            </a:extLst>
          </p:cNvPr>
          <p:cNvSpPr txBox="1"/>
          <p:nvPr/>
        </p:nvSpPr>
        <p:spPr>
          <a:xfrm>
            <a:off x="185193" y="335447"/>
            <a:ext cx="1653991" cy="20960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2021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年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月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11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日</a:t>
            </a:r>
            <a:r>
              <a:rPr kumimoji="1" lang="en-US" altLang="zh-TW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 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⁄ 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第</a:t>
            </a:r>
            <a:r>
              <a:rPr kumimoji="1" lang="en-US" altLang="zh-TW" sz="762" dirty="0">
                <a:latin typeface="BiauKai" panose="02010601000101010101" pitchFamily="2" charset="-120"/>
                <a:ea typeface="BiauKai" panose="02010601000101010101" pitchFamily="2" charset="-120"/>
              </a:rPr>
              <a:t>2</a:t>
            </a:r>
            <a:r>
              <a:rPr kumimoji="1" lang="zh-TW" altLang="en-US" sz="762" dirty="0" smtClean="0">
                <a:latin typeface="BiauKai" panose="02010601000101010101" pitchFamily="2" charset="-120"/>
                <a:ea typeface="BiauKai" panose="02010601000101010101" pitchFamily="2" charset="-120"/>
              </a:rPr>
              <a:t>期</a:t>
            </a:r>
            <a:endParaRPr kumimoji="1" lang="zh-TW" altLang="en-US" sz="762" dirty="0">
              <a:latin typeface="BiauKai" panose="02010601000101010101" pitchFamily="2" charset="-120"/>
              <a:ea typeface="BiauKai" panose="02010601000101010101" pitchFamily="2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8FD32627-5DEA-464E-8B36-8F131C1B71FB}"/>
              </a:ext>
            </a:extLst>
          </p:cNvPr>
          <p:cNvCxnSpPr/>
          <p:nvPr/>
        </p:nvCxnSpPr>
        <p:spPr>
          <a:xfrm>
            <a:off x="185195" y="505065"/>
            <a:ext cx="615890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162E1C-9BA8-E04F-8B82-659FDB66EE06}"/>
              </a:ext>
            </a:extLst>
          </p:cNvPr>
          <p:cNvSpPr txBox="1"/>
          <p:nvPr/>
        </p:nvSpPr>
        <p:spPr>
          <a:xfrm>
            <a:off x="2514472" y="215043"/>
            <a:ext cx="1500346" cy="32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323" dirty="0">
                <a:latin typeface="Baoli SC" panose="02010600040101010101" pitchFamily="2" charset="-122"/>
                <a:ea typeface="Baoli SC" panose="02010600040101010101" pitchFamily="2" charset="-122"/>
              </a:rPr>
              <a:t>文化獵人期刊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4B51C470-EFF4-4541-8C86-A616B96559CC}"/>
              </a:ext>
            </a:extLst>
          </p:cNvPr>
          <p:cNvCxnSpPr/>
          <p:nvPr/>
        </p:nvCxnSpPr>
        <p:spPr>
          <a:xfrm>
            <a:off x="190863" y="9341749"/>
            <a:ext cx="61589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EAF28DD-C615-E24C-B49E-2463C0E13C25}"/>
              </a:ext>
            </a:extLst>
          </p:cNvPr>
          <p:cNvSpPr txBox="1"/>
          <p:nvPr/>
        </p:nvSpPr>
        <p:spPr>
          <a:xfrm>
            <a:off x="6037349" y="197749"/>
            <a:ext cx="310985" cy="303195"/>
          </a:xfrm>
          <a:prstGeom prst="rect">
            <a:avLst/>
          </a:prstGeom>
          <a:solidFill>
            <a:srgbClr val="795830"/>
          </a:solidFill>
        </p:spPr>
        <p:txBody>
          <a:bodyPr wrap="square" lIns="0" tIns="15241" rIns="0" bIns="0" rtlCol="0">
            <a:spAutoFit/>
          </a:bodyPr>
          <a:lstStyle/>
          <a:p>
            <a:pPr algn="ctr"/>
            <a:r>
              <a:rPr kumimoji="1" lang="zh-TW" altLang="en-US" sz="847" dirty="0">
                <a:solidFill>
                  <a:schemeClr val="bg1"/>
                </a:solidFill>
                <a:latin typeface="Baoli SC" panose="02010600040101010101" pitchFamily="2" charset="-122"/>
                <a:ea typeface="Baoli SC" panose="02010600040101010101" pitchFamily="2" charset="-122"/>
              </a:rPr>
              <a:t>文化推廣</a:t>
            </a:r>
            <a:endParaRPr kumimoji="1" lang="en-US" altLang="zh-TW" sz="847" dirty="0">
              <a:solidFill>
                <a:schemeClr val="bg1"/>
              </a:solidFill>
              <a:latin typeface="Baoli SC" panose="02010600040101010101" pitchFamily="2" charset="-122"/>
              <a:ea typeface="Baoli SC" panose="02010600040101010101" pitchFamily="2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B6E6328-FFA4-1046-B8D7-154E5310CCED}"/>
              </a:ext>
            </a:extLst>
          </p:cNvPr>
          <p:cNvSpPr txBox="1"/>
          <p:nvPr/>
        </p:nvSpPr>
        <p:spPr>
          <a:xfrm>
            <a:off x="1986349" y="1235600"/>
            <a:ext cx="2827604" cy="274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185" dirty="0">
                <a:latin typeface="思源黑體 Medium" panose="020B0600000000000000" pitchFamily="34" charset="-120"/>
                <a:ea typeface="思源黑體 Medium" panose="020B0600000000000000" pitchFamily="34" charset="-120"/>
              </a:rPr>
              <a:t>文</a:t>
            </a:r>
            <a:r>
              <a:rPr kumimoji="1" lang="en-US" altLang="zh-TW" sz="1185" dirty="0" smtClean="0">
                <a:latin typeface="思源黑體 Medium" panose="020B0600000000000000" pitchFamily="34" charset="-120"/>
                <a:ea typeface="思源黑體 Medium" panose="020B0600000000000000" pitchFamily="34" charset="-120"/>
              </a:rPr>
              <a:t>/</a:t>
            </a:r>
            <a:r>
              <a:rPr kumimoji="1" lang="zh-TW" altLang="en-US" sz="1185" dirty="0" smtClean="0">
                <a:latin typeface="思源黑體 Medium" panose="020B0600000000000000" pitchFamily="34" charset="-120"/>
                <a:ea typeface="思源黑體 Medium" panose="020B0600000000000000" pitchFamily="34" charset="-120"/>
              </a:rPr>
              <a:t>作者名字 李詠軒</a:t>
            </a:r>
            <a:endParaRPr kumimoji="1" lang="zh-TW" altLang="en-US" sz="1185" dirty="0">
              <a:latin typeface="思源黑體 Medium" panose="020B0600000000000000" pitchFamily="34" charset="-120"/>
              <a:ea typeface="思源黑體 Medium" panose="020B0600000000000000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582E568-1CDB-544A-A1E0-B9F0B24C04CC}"/>
              </a:ext>
            </a:extLst>
          </p:cNvPr>
          <p:cNvSpPr txBox="1"/>
          <p:nvPr/>
        </p:nvSpPr>
        <p:spPr>
          <a:xfrm>
            <a:off x="10100384" y="636083"/>
            <a:ext cx="2452974" cy="2292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新北市</a:t>
            </a:r>
            <a:r>
              <a:rPr kumimoji="1" lang="en-US" altLang="zh-TW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110</a:t>
            </a:r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學年</a:t>
            </a:r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度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國小一般智能資優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假日方案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文化獵人編輯小組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永和</a:t>
            </a:r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國小 鍾定栩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仁</a:t>
            </a:r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愛</a:t>
            </a:r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國小 李詠軒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>
                <a:latin typeface="標楷體" panose="03000509000000000000" pitchFamily="65" charset="-120"/>
                <a:ea typeface="標楷體" panose="03000509000000000000" pitchFamily="65" charset="-120"/>
              </a:rPr>
              <a:t>執行編輯</a:t>
            </a:r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 鄧不利多教授</a:t>
            </a:r>
            <a:endParaRPr kumimoji="1" lang="en-US" altLang="zh-TW" sz="143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kumimoji="1" lang="zh-TW" altLang="en-US" sz="143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總編輯：   鄧不利多教授</a:t>
            </a:r>
            <a:endParaRPr kumimoji="1" lang="en-US" altLang="zh-TW" sz="143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599975" y="1893400"/>
            <a:ext cx="4177269" cy="3252863"/>
            <a:chOff x="599975" y="1893400"/>
            <a:chExt cx="4177269" cy="3252863"/>
          </a:xfrm>
        </p:grpSpPr>
        <p:sp>
          <p:nvSpPr>
            <p:cNvPr id="22" name="矩形 21"/>
            <p:cNvSpPr/>
            <p:nvPr/>
          </p:nvSpPr>
          <p:spPr>
            <a:xfrm>
              <a:off x="599975" y="1893400"/>
              <a:ext cx="4177269" cy="3252863"/>
            </a:xfrm>
            <a:prstGeom prst="rect">
              <a:avLst/>
            </a:prstGeom>
            <a:ln>
              <a:noFill/>
            </a:ln>
          </p:spPr>
        </p:sp>
        <p:sp>
          <p:nvSpPr>
            <p:cNvPr id="24" name="手繪多邊形 23"/>
            <p:cNvSpPr/>
            <p:nvPr/>
          </p:nvSpPr>
          <p:spPr>
            <a:xfrm>
              <a:off x="754775" y="1990622"/>
              <a:ext cx="1867583" cy="1610537"/>
            </a:xfrm>
            <a:custGeom>
              <a:avLst/>
              <a:gdLst>
                <a:gd name="connsiteX0" fmla="*/ 0 w 1867583"/>
                <a:gd name="connsiteY0" fmla="*/ 805269 h 1610537"/>
                <a:gd name="connsiteX1" fmla="*/ 402634 w 1867583"/>
                <a:gd name="connsiteY1" fmla="*/ 0 h 1610537"/>
                <a:gd name="connsiteX2" fmla="*/ 1464949 w 1867583"/>
                <a:gd name="connsiteY2" fmla="*/ 0 h 1610537"/>
                <a:gd name="connsiteX3" fmla="*/ 1867583 w 1867583"/>
                <a:gd name="connsiteY3" fmla="*/ 805269 h 1610537"/>
                <a:gd name="connsiteX4" fmla="*/ 1464949 w 1867583"/>
                <a:gd name="connsiteY4" fmla="*/ 1610537 h 1610537"/>
                <a:gd name="connsiteX5" fmla="*/ 402634 w 1867583"/>
                <a:gd name="connsiteY5" fmla="*/ 1610537 h 1610537"/>
                <a:gd name="connsiteX6" fmla="*/ 0 w 1867583"/>
                <a:gd name="connsiteY6" fmla="*/ 805269 h 161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7583" h="1610537">
                  <a:moveTo>
                    <a:pt x="0" y="805269"/>
                  </a:moveTo>
                  <a:lnTo>
                    <a:pt x="402634" y="0"/>
                  </a:lnTo>
                  <a:lnTo>
                    <a:pt x="1464949" y="0"/>
                  </a:lnTo>
                  <a:lnTo>
                    <a:pt x="1867583" y="805269"/>
                  </a:lnTo>
                  <a:lnTo>
                    <a:pt x="1464949" y="1610537"/>
                  </a:lnTo>
                  <a:lnTo>
                    <a:pt x="402634" y="1610537"/>
                  </a:lnTo>
                  <a:lnTo>
                    <a:pt x="0" y="805269"/>
                  </a:lnTo>
                  <a:close/>
                </a:path>
              </a:pathLst>
            </a:custGeom>
            <a:solidFill>
              <a:srgbClr val="CCFFCC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9843" tIns="269001" rIns="289843" bIns="269001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1500" kern="12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日治時期的碧潭吊橋</a:t>
              </a:r>
              <a:endParaRPr lang="zh-TW" altLang="en-US" sz="1500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7" name="六邊形 26"/>
            <p:cNvSpPr/>
            <p:nvPr/>
          </p:nvSpPr>
          <p:spPr>
            <a:xfrm>
              <a:off x="2069743" y="4481317"/>
              <a:ext cx="139103" cy="120059"/>
            </a:xfrm>
            <a:prstGeom prst="hexagon">
              <a:avLst>
                <a:gd name="adj" fmla="val 25000"/>
                <a:gd name="vf" fmla="val 115470"/>
              </a:avLst>
            </a:prstGeom>
            <a:ln>
              <a:solidFill>
                <a:schemeClr val="accent2">
                  <a:lumMod val="20000"/>
                  <a:lumOff val="8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六邊形 28"/>
            <p:cNvSpPr/>
            <p:nvPr/>
          </p:nvSpPr>
          <p:spPr>
            <a:xfrm>
              <a:off x="771460" y="3643145"/>
              <a:ext cx="1743018" cy="1503117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31" t="-28147" r="-79253" b="-37921"/>
              </a:stretch>
            </a:blipFill>
            <a:ln>
              <a:solidFill>
                <a:schemeClr val="tx2">
                  <a:lumMod val="10000"/>
                </a:schemeClr>
              </a:solidFill>
            </a:ln>
            <a:effectLst>
              <a:softEdge rad="63500"/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手繪多邊形 31"/>
            <p:cNvSpPr/>
            <p:nvPr/>
          </p:nvSpPr>
          <p:spPr>
            <a:xfrm>
              <a:off x="2740567" y="3615104"/>
              <a:ext cx="1678909" cy="1447832"/>
            </a:xfrm>
            <a:custGeom>
              <a:avLst/>
              <a:gdLst>
                <a:gd name="connsiteX0" fmla="*/ 0 w 1678909"/>
                <a:gd name="connsiteY0" fmla="*/ 723916 h 1447832"/>
                <a:gd name="connsiteX1" fmla="*/ 361958 w 1678909"/>
                <a:gd name="connsiteY1" fmla="*/ 0 h 1447832"/>
                <a:gd name="connsiteX2" fmla="*/ 1316951 w 1678909"/>
                <a:gd name="connsiteY2" fmla="*/ 0 h 1447832"/>
                <a:gd name="connsiteX3" fmla="*/ 1678909 w 1678909"/>
                <a:gd name="connsiteY3" fmla="*/ 723916 h 1447832"/>
                <a:gd name="connsiteX4" fmla="*/ 1316951 w 1678909"/>
                <a:gd name="connsiteY4" fmla="*/ 1447832 h 1447832"/>
                <a:gd name="connsiteX5" fmla="*/ 361958 w 1678909"/>
                <a:gd name="connsiteY5" fmla="*/ 1447832 h 1447832"/>
                <a:gd name="connsiteX6" fmla="*/ 0 w 1678909"/>
                <a:gd name="connsiteY6" fmla="*/ 723916 h 144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8909" h="1447832">
                  <a:moveTo>
                    <a:pt x="0" y="723916"/>
                  </a:moveTo>
                  <a:lnTo>
                    <a:pt x="361958" y="0"/>
                  </a:lnTo>
                  <a:lnTo>
                    <a:pt x="1316951" y="0"/>
                  </a:lnTo>
                  <a:lnTo>
                    <a:pt x="1678909" y="723916"/>
                  </a:lnTo>
                  <a:lnTo>
                    <a:pt x="1316951" y="1447832"/>
                  </a:lnTo>
                  <a:lnTo>
                    <a:pt x="361958" y="1447832"/>
                  </a:lnTo>
                  <a:lnTo>
                    <a:pt x="0" y="723916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0562" tIns="243749" rIns="260562" bIns="243749" numCol="1" spcCol="1270" anchor="ctr" anchorCtr="0">
              <a:noAutofit/>
            </a:bodyPr>
            <a:lstStyle/>
            <a:p>
              <a:pPr lvl="0" algn="ctr" defTabSz="66675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TW" altLang="en-US" sz="1500" b="0" kern="1200" dirty="0" smtClean="0">
                  <a:solidFill>
                    <a:srgbClr val="FF66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鎢鋼球</a:t>
              </a:r>
              <a:endParaRPr lang="en-US" altLang="zh-TW" sz="1500" b="0" kern="1200" dirty="0" smtClean="0">
                <a:solidFill>
                  <a:srgbClr val="FF66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0" algn="ctr" defTabSz="666750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</a:pPr>
              <a:r>
                <a:rPr lang="zh-TW" altLang="en-US" sz="1500" b="0" kern="12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密度</a:t>
              </a:r>
              <a:r>
                <a:rPr lang="zh-TW" altLang="en-US" sz="1500" b="0" kern="1200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高、硬度大、韌性強。</a:t>
              </a:r>
              <a:endParaRPr lang="zh-TW" altLang="en-US" sz="1500" kern="12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37" name="六邊形 36"/>
            <p:cNvSpPr/>
            <p:nvPr/>
          </p:nvSpPr>
          <p:spPr>
            <a:xfrm>
              <a:off x="2762223" y="2046981"/>
              <a:ext cx="1701386" cy="1467225"/>
            </a:xfrm>
            <a:prstGeom prst="hexagon">
              <a:avLst>
                <a:gd name="adj" fmla="val 25000"/>
                <a:gd name="vf" fmla="val 115470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917" t="-3341" r="5998" b="2007"/>
              </a:stretch>
            </a:blipFill>
            <a:effectLst>
              <a:softEdge rad="31750"/>
            </a:effectLst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6F9B475-8EB7-F04F-A773-E9EA220790D2}"/>
              </a:ext>
            </a:extLst>
          </p:cNvPr>
          <p:cNvSpPr txBox="1"/>
          <p:nvPr/>
        </p:nvSpPr>
        <p:spPr>
          <a:xfrm>
            <a:off x="284045" y="552206"/>
            <a:ext cx="4209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accent2"/>
                </a:solidFill>
                <a:latin typeface="文鼎中行書" panose="03000609000000000000" pitchFamily="65" charset="-120"/>
                <a:ea typeface="文鼎中行書" panose="03000609000000000000" pitchFamily="65" charset="-120"/>
              </a:rPr>
              <a:t>碧潭吊橋</a:t>
            </a:r>
            <a:endParaRPr lang="en-US" altLang="zh-TW" sz="4000" dirty="0">
              <a:solidFill>
                <a:schemeClr val="accent2"/>
              </a:solidFill>
              <a:latin typeface="文鼎中行書" panose="03000609000000000000" pitchFamily="65" charset="-120"/>
              <a:ea typeface="文鼎中行書" panose="03000609000000000000" pitchFamily="65" charset="-120"/>
            </a:endParaRPr>
          </a:p>
        </p:txBody>
      </p:sp>
      <p:grpSp>
        <p:nvGrpSpPr>
          <p:cNvPr id="41" name="群組 40"/>
          <p:cNvGrpSpPr/>
          <p:nvPr/>
        </p:nvGrpSpPr>
        <p:grpSpPr>
          <a:xfrm>
            <a:off x="780709" y="6770209"/>
            <a:ext cx="4563551" cy="2050727"/>
            <a:chOff x="780709" y="6770209"/>
            <a:chExt cx="4563551" cy="205072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AC95836-72BD-C542-808D-C25B4E0B0E20}"/>
                </a:ext>
              </a:extLst>
            </p:cNvPr>
            <p:cNvSpPr/>
            <p:nvPr/>
          </p:nvSpPr>
          <p:spPr>
            <a:xfrm>
              <a:off x="780709" y="6770209"/>
              <a:ext cx="4563551" cy="2050727"/>
            </a:xfrm>
            <a:prstGeom prst="rect">
              <a:avLst/>
            </a:prstGeom>
            <a:solidFill>
              <a:srgbClr val="9292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23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DA74266E-3BCB-4949-BE59-EC39517F04BB}"/>
                </a:ext>
              </a:extLst>
            </p:cNvPr>
            <p:cNvSpPr txBox="1"/>
            <p:nvPr/>
          </p:nvSpPr>
          <p:spPr>
            <a:xfrm>
              <a:off x="850086" y="6890473"/>
              <a:ext cx="2386711" cy="19236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kumimoji="1" lang="zh-TW" altLang="en-US" sz="2500" dirty="0" smtClean="0">
                  <a:solidFill>
                    <a:srgbClr val="0070C0"/>
                  </a:solidFill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鬼故</a:t>
              </a:r>
              <a:r>
                <a:rPr kumimoji="1" lang="zh-TW" altLang="en-US" sz="2500" dirty="0">
                  <a:solidFill>
                    <a:srgbClr val="0070C0"/>
                  </a:solidFill>
                  <a:latin typeface="華康粗黑體(P)" panose="020B0700000000000000" pitchFamily="34" charset="-120"/>
                  <a:ea typeface="華康粗黑體(P)" panose="020B0700000000000000" pitchFamily="34" charset="-120"/>
                </a:rPr>
                <a:t>事</a:t>
              </a:r>
              <a:endParaRPr kumimoji="1" lang="zh-TW" altLang="en-US" sz="2500" dirty="0" smtClean="0">
                <a:solidFill>
                  <a:srgbClr val="0070C0"/>
                </a:solidFill>
                <a:latin typeface="華康粗黑體(P)" panose="020B0700000000000000" pitchFamily="34" charset="-120"/>
                <a:ea typeface="華康粗黑體(P)" panose="020B0700000000000000" pitchFamily="34" charset="-120"/>
              </a:endParaRPr>
            </a:p>
            <a:p>
              <a:pPr>
                <a:spcAft>
                  <a:spcPts val="1200"/>
                </a:spcAft>
              </a:pPr>
              <a:r>
                <a:rPr kumimoji="1" lang="zh-TW" altLang="en-US" dirty="0" smtClean="0">
                  <a:solidFill>
                    <a:schemeClr val="tx1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由於過去有情侶殉情，從那以後，碧潭吊橋就有了分手的傳說。相傳如果要打破詛咒，情侶走吊橋時要一直牽著彼此的手，才能逃過分開的危機。</a:t>
              </a:r>
              <a:endParaRPr kumimoji="1" lang="zh-TW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DE7F400D-9EE5-6544-8C0A-3D0B15806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3377106" y="7099355"/>
              <a:ext cx="1949252" cy="150583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</p:grpSp>
      <p:grpSp>
        <p:nvGrpSpPr>
          <p:cNvPr id="42" name="群組 41"/>
          <p:cNvGrpSpPr/>
          <p:nvPr/>
        </p:nvGrpSpPr>
        <p:grpSpPr>
          <a:xfrm>
            <a:off x="7066251" y="3065615"/>
            <a:ext cx="5003507" cy="2631490"/>
            <a:chOff x="6824565" y="6237425"/>
            <a:chExt cx="5003507" cy="263149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D2CE3CD-96FC-724E-89D5-F6D24859C402}"/>
                </a:ext>
              </a:extLst>
            </p:cNvPr>
            <p:cNvSpPr/>
            <p:nvPr/>
          </p:nvSpPr>
          <p:spPr>
            <a:xfrm rot="16200000">
              <a:off x="8093328" y="4974886"/>
              <a:ext cx="2432481" cy="4970007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323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B3515297-908A-E546-B696-FF24E64EE1E0}"/>
                </a:ext>
              </a:extLst>
            </p:cNvPr>
            <p:cNvSpPr txBox="1"/>
            <p:nvPr/>
          </p:nvSpPr>
          <p:spPr>
            <a:xfrm>
              <a:off x="9405900" y="6237425"/>
              <a:ext cx="2422172" cy="26314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kumimoji="1" lang="en-US" altLang="zh-TW" sz="1600" dirty="0" smtClean="0">
                  <a:solidFill>
                    <a:srgbClr val="0070C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Q&amp;A</a:t>
              </a:r>
              <a:endParaRPr kumimoji="1" lang="en-US" altLang="zh-TW" sz="1600" dirty="0">
                <a:solidFill>
                  <a:srgbClr val="0070C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indent="-216000"/>
              <a:r>
                <a:rPr kumimoji="1" lang="en-US" altLang="zh-TW" sz="16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Q.</a:t>
              </a:r>
              <a:r>
                <a:rPr kumimoji="1" lang="zh-TW" altLang="en-US" sz="16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為甚麼碧潭吊橋晚上人也很多？ </a:t>
              </a:r>
              <a:r>
                <a:rPr kumimoji="1"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A.</a:t>
              </a:r>
              <a:r>
                <a:rPr kumimoji="1"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因為晚上碧潭吊橋會有「燈光秀」</a:t>
              </a:r>
              <a:r>
                <a:rPr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。 </a:t>
              </a:r>
              <a:endParaRPr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endParaRPr kumimoji="1" lang="en-US" altLang="zh-TW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en-US" altLang="zh-TW" sz="1600" dirty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Q</a:t>
              </a:r>
              <a:r>
                <a:rPr kumimoji="1" lang="en-US" altLang="zh-TW" sz="16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.</a:t>
              </a:r>
              <a:r>
                <a:rPr kumimoji="1" lang="zh-TW" altLang="en-US" sz="1600" dirty="0" smtClean="0">
                  <a:solidFill>
                    <a:srgbClr val="FF0000"/>
                  </a:solidFill>
                  <a:latin typeface="標楷體" panose="03000509000000000000" pitchFamily="65" charset="-120"/>
                  <a:ea typeface="標楷體" panose="03000509000000000000" pitchFamily="65" charset="-120"/>
                </a:rPr>
                <a:t>為甚麼碧潭吊橋這麼老，卻還不會垮？</a:t>
              </a:r>
              <a:endParaRPr kumimoji="1" lang="zh-TW" altLang="en-US" sz="16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kumimoji="1" lang="en-US" altLang="zh-TW" sz="16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A</a:t>
              </a:r>
              <a:r>
                <a:rPr kumimoji="1" lang="en-US" altLang="zh-TW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.</a:t>
              </a:r>
              <a:r>
                <a:rPr kumimoji="1" lang="zh-TW" altLang="en-US" sz="1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碧潭吊橋以調節橋面的震盪與扭力，以保證橋的靈活穩固。</a:t>
              </a:r>
              <a:endParaRPr kumimoji="1" lang="zh-TW" altLang="en-US" sz="1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pic>
          <p:nvPicPr>
            <p:cNvPr id="34" name="圖片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4065" y="6470512"/>
              <a:ext cx="2415446" cy="21047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40" name="群組 39"/>
          <p:cNvGrpSpPr/>
          <p:nvPr/>
        </p:nvGrpSpPr>
        <p:grpSpPr>
          <a:xfrm>
            <a:off x="6637131" y="6303781"/>
            <a:ext cx="4570482" cy="2693771"/>
            <a:chOff x="6088670" y="2724125"/>
            <a:chExt cx="4570482" cy="2693771"/>
          </a:xfrm>
        </p:grpSpPr>
        <p:sp>
          <p:nvSpPr>
            <p:cNvPr id="35" name="文字方塊 34"/>
            <p:cNvSpPr txBox="1"/>
            <p:nvPr/>
          </p:nvSpPr>
          <p:spPr>
            <a:xfrm>
              <a:off x="6088670" y="3109572"/>
              <a:ext cx="4570482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我剛開始以為碧潭吊橋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只是座普通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的吊橋，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結果實際去走訪後，才知道碧潭吊橋有許多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特別的地方。例如</a:t>
              </a:r>
              <a:r>
                <a:rPr lang="en-US" altLang="zh-TW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: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全台唯一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附設安全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監控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系統的吊橋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、日治時期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第一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座</a:t>
              </a:r>
              <a:r>
                <a:rPr lang="zh-TW" altLang="en-US" sz="18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由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台灣人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設計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及建造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的吊橋等</a:t>
              </a:r>
              <a:r>
                <a:rPr lang="en-US" altLang="zh-TW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……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，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都讓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我覺得他很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值得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保存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。我覺得在蒐集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碧潭吊橋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的資料時，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不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但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可以增進自己的知識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，還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可以更了解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碧潭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吊橋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的歷史，希望可以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讓更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多人知道。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6263455" y="2724125"/>
              <a:ext cx="1345957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600" b="1" dirty="0" smtClean="0">
                  <a:solidFill>
                    <a:schemeClr val="tx1"/>
                  </a:solidFill>
                  <a:latin typeface="Gen Jyuu GothicX Heavy"/>
                </a:rPr>
                <a:t>感想</a:t>
              </a:r>
              <a:endParaRPr lang="zh-TW" altLang="en-US" sz="2600" b="1" dirty="0">
                <a:solidFill>
                  <a:schemeClr val="tx1"/>
                </a:solidFill>
                <a:latin typeface="Gen Jyuu GothicX Heavy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6344095" y="1098954"/>
            <a:ext cx="4121960" cy="1367398"/>
            <a:chOff x="6024206" y="1053146"/>
            <a:chExt cx="4121960" cy="1367398"/>
          </a:xfrm>
        </p:grpSpPr>
        <p:sp>
          <p:nvSpPr>
            <p:cNvPr id="31" name="文字方塊 30"/>
            <p:cNvSpPr txBox="1"/>
            <p:nvPr/>
          </p:nvSpPr>
          <p:spPr>
            <a:xfrm>
              <a:off x="6037349" y="1774213"/>
              <a:ext cx="41088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因為我覺得這裡是觀光勝地，而且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還有</a:t>
              </a:r>
              <a:endParaRPr lang="en-US" altLang="zh-TW" sz="18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傳出很多</a:t>
              </a:r>
              <a:r>
                <a:rPr lang="zh-TW" altLang="en-US" sz="18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鬼故事，所以感覺很酷。</a:t>
              </a:r>
              <a:endParaRPr lang="zh-TW" altLang="en-US" sz="18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6024206" y="1053146"/>
              <a:ext cx="30480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dirty="0">
                  <a:solidFill>
                    <a:schemeClr val="tx1"/>
                  </a:solidFill>
                </a:rPr>
                <a:t>選擇這裡的</a:t>
              </a:r>
              <a:r>
                <a:rPr lang="zh-TW" altLang="en-US" sz="2800" b="1" dirty="0" smtClean="0">
                  <a:solidFill>
                    <a:schemeClr val="tx1"/>
                  </a:solidFill>
                </a:rPr>
                <a:t>原因</a:t>
              </a:r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8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724</Words>
  <Application>Microsoft Office PowerPoint</Application>
  <PresentationFormat>A3 紙張 (297x420 公釐)</PresentationFormat>
  <Paragraphs>72</Paragraphs>
  <Slides>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14" baseType="lpstr">
      <vt:lpstr>Baoli SC</vt:lpstr>
      <vt:lpstr>BiauKai</vt:lpstr>
      <vt:lpstr>Gen Jyuu GothicX Heavy</vt:lpstr>
      <vt:lpstr>内海フォント-Light</vt:lpstr>
      <vt:lpstr>文鼎中行書</vt:lpstr>
      <vt:lpstr>思源黑體 Medium</vt:lpstr>
      <vt:lpstr>華康粗黑體(P)</vt:lpstr>
      <vt:lpstr>新細明體</vt:lpstr>
      <vt:lpstr>標楷體</vt:lpstr>
      <vt:lpstr>Arial</vt:lpstr>
      <vt:lpstr>Calibri</vt:lpstr>
      <vt:lpstr>Office 佈景主題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歐冠杏</dc:creator>
  <cp:lastModifiedBy>DFES</cp:lastModifiedBy>
  <cp:revision>38</cp:revision>
  <dcterms:created xsi:type="dcterms:W3CDTF">2021-04-20T08:20:10Z</dcterms:created>
  <dcterms:modified xsi:type="dcterms:W3CDTF">2021-12-11T07:24:59Z</dcterms:modified>
</cp:coreProperties>
</file>